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A2BF0-858E-5A48-8F9E-89502B8557A0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12A68-E9EB-1348-92E7-9B26C2C9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4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http://2.bp.blogspot.com/-G6f79KPf2zQ/VZlq9kBBknI/AAAAAAAAL9c/xQUILH3XBX4/s1600/</a:t>
            </a:r>
            <a:r>
              <a:rPr lang="en-US" dirty="0" err="1" smtClean="0"/>
              <a:t>question_and_answer.png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60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http://lh4.ggpht.com/-fCgPk-jS3WM/URisU8jQhUI/AAAAAAAABBY/BUO21vZ8Yc8/how%252520it%252520works-gene%252520therapy_thumb%25255B6%25255D.gif?imgmax=800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29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www.bioimmersion.com</a:t>
            </a:r>
            <a:r>
              <a:rPr lang="en-US" baseline="0" dirty="0" smtClean="0"/>
              <a:t>/newsletter/gene01.jpg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9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myhealth.alberta.ca</a:t>
            </a:r>
            <a:r>
              <a:rPr lang="en-US" dirty="0" smtClean="0"/>
              <a:t>/Health/_layouts/15/</a:t>
            </a:r>
            <a:r>
              <a:rPr lang="en-US" dirty="0" err="1" smtClean="0"/>
              <a:t>healthwise</a:t>
            </a:r>
            <a:r>
              <a:rPr lang="en-US" dirty="0" smtClean="0"/>
              <a:t>/media/medical/</a:t>
            </a:r>
            <a:r>
              <a:rPr lang="en-US" dirty="0" err="1" smtClean="0"/>
              <a:t>hw</a:t>
            </a:r>
            <a:r>
              <a:rPr lang="en-US" dirty="0" smtClean="0"/>
              <a:t>/h9991513_001.jpg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0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legacy.hopkinsville.kctcs.edu</a:t>
            </a:r>
            <a:r>
              <a:rPr lang="en-US" smtClean="0"/>
              <a:t>/instructors/Jason-Arnold/VLI/Module%203/Module3Genetics/f13-02c_testing_for_chr_c.jpg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34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/commons/1/16/</a:t>
            </a:r>
            <a:r>
              <a:rPr lang="en-US" dirty="0" err="1" smtClean="0"/>
              <a:t>Phenylketonuria_testing.jpg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99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i.dailymail.co.uk</a:t>
            </a:r>
            <a:r>
              <a:rPr lang="en-US" dirty="0" smtClean="0"/>
              <a:t>/</a:t>
            </a:r>
            <a:r>
              <a:rPr lang="en-US" dirty="0" err="1" smtClean="0"/>
              <a:t>i</a:t>
            </a:r>
            <a:r>
              <a:rPr lang="en-US" dirty="0" smtClean="0"/>
              <a:t>/pix/2015/04/02/05/2736537300000578-3020965-image-a-2_1427950364390.jpg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54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scitechdaily.com</a:t>
            </a:r>
            <a:r>
              <a:rPr lang="en-US" dirty="0" smtClean="0"/>
              <a:t>/images/Engineered-Bacteria-Can-Store-Memories-of-Chemical-</a:t>
            </a:r>
            <a:r>
              <a:rPr lang="en-US" dirty="0" err="1" smtClean="0"/>
              <a:t>Exposure.jpg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43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www.ied.edu.hk</a:t>
            </a:r>
            <a:r>
              <a:rPr lang="en-US" dirty="0" smtClean="0"/>
              <a:t>/biotech/</a:t>
            </a:r>
            <a:r>
              <a:rPr lang="en-US" dirty="0" err="1" smtClean="0"/>
              <a:t>eng</a:t>
            </a:r>
            <a:r>
              <a:rPr lang="en-US" dirty="0" smtClean="0"/>
              <a:t>/</a:t>
            </a:r>
            <a:r>
              <a:rPr lang="en-US" dirty="0" err="1" smtClean="0"/>
              <a:t>classrm</a:t>
            </a:r>
            <a:r>
              <a:rPr lang="en-US" dirty="0" smtClean="0"/>
              <a:t>/explain/agr6.jpg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9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www.tankonyvtar.hu</a:t>
            </a:r>
            <a:r>
              <a:rPr lang="en-US" dirty="0" smtClean="0"/>
              <a:t>/en/</a:t>
            </a:r>
            <a:r>
              <a:rPr lang="en-US" dirty="0" err="1" smtClean="0"/>
              <a:t>tartalom</a:t>
            </a:r>
            <a:r>
              <a:rPr lang="en-US" dirty="0" smtClean="0"/>
              <a:t>/tamop425/0011_1A_Molekularis_terapiak_en_book/ch08s02.html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12A68-E9EB-1348-92E7-9B26C2C9AB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4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6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0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2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2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1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3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5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9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8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F1AE-9975-F94A-857B-531132254634}" type="datetimeFigureOut">
              <a:rPr lang="en-US" smtClean="0"/>
              <a:t>17-11-21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A8591-E0E4-9941-AD77-71AEDE3BE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3121"/>
            <a:ext cx="7772400" cy="1470025"/>
          </a:xfrm>
        </p:spPr>
        <p:txBody>
          <a:bodyPr/>
          <a:lstStyle/>
          <a:p>
            <a:r>
              <a:rPr lang="en-US" dirty="0" smtClean="0"/>
              <a:t>Genes: Answers &amp;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1.2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8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Changes in DNA (</a:t>
            </a:r>
            <a:r>
              <a:rPr lang="en-US" b="1" dirty="0" smtClean="0"/>
              <a:t>mutations</a:t>
            </a:r>
            <a:r>
              <a:rPr lang="en-US" dirty="0" smtClean="0"/>
              <a:t>) can change the structure of the proteins it produces.</a:t>
            </a:r>
          </a:p>
          <a:p>
            <a:r>
              <a:rPr lang="en-US" dirty="0" smtClean="0"/>
              <a:t>Research into gene therapy is looking into methods to correct faulty genes.</a:t>
            </a:r>
            <a:endParaRPr lang="en-US" dirty="0"/>
          </a:p>
        </p:txBody>
      </p:sp>
      <p:pic>
        <p:nvPicPr>
          <p:cNvPr id="5" name="Content Placeholder 4" descr="how it works-gene therapy_thumb[6]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595" b="-38595"/>
          <a:stretch>
            <a:fillRect/>
          </a:stretch>
        </p:blipFill>
        <p:spPr>
          <a:xfrm>
            <a:off x="4495800" y="1417638"/>
            <a:ext cx="4191000" cy="5278437"/>
          </a:xfrm>
        </p:spPr>
      </p:pic>
    </p:spTree>
    <p:extLst>
      <p:ext uri="{BB962C8B-B14F-4D97-AF65-F5344CB8AC3E}">
        <p14:creationId xmlns:p14="http://schemas.microsoft.com/office/powerpoint/2010/main" val="42697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Stem Cells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8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Unspecialized cells that can produce various specialized cells.</a:t>
            </a:r>
          </a:p>
          <a:p>
            <a:r>
              <a:rPr lang="en-US" i="1" dirty="0" smtClean="0"/>
              <a:t>Totipotent</a:t>
            </a:r>
            <a:r>
              <a:rPr lang="en-US" dirty="0" smtClean="0"/>
              <a:t> stem cells are found in embryos; adult stem cells are </a:t>
            </a:r>
            <a:r>
              <a:rPr lang="en-US" i="1" dirty="0" smtClean="0"/>
              <a:t>pluripotent.</a:t>
            </a:r>
            <a:endParaRPr lang="en-US" dirty="0"/>
          </a:p>
        </p:txBody>
      </p:sp>
      <p:pic>
        <p:nvPicPr>
          <p:cNvPr id="7" name="Content Placeholder 6" descr="stem-cell-possibilities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41" b="-172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790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DNA important?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Genes</a:t>
            </a:r>
            <a:r>
              <a:rPr lang="en-US" dirty="0" smtClean="0"/>
              <a:t> code for </a:t>
            </a:r>
            <a:r>
              <a:rPr lang="en-US" b="1" dirty="0" smtClean="0"/>
              <a:t>proteins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Proteins have specific roles, and are involved in all structures &amp; functions of an organism. </a:t>
            </a:r>
            <a:endParaRPr lang="en-US" dirty="0"/>
          </a:p>
        </p:txBody>
      </p:sp>
      <p:pic>
        <p:nvPicPr>
          <p:cNvPr id="6" name="Content Placeholder 5" descr="gene0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511" b="-41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5088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Screening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Genetic disorders can be screened for using DNA screening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Amniocentesis is used to screen for conditions in a developing fetus.</a:t>
            </a:r>
            <a:endParaRPr lang="en-US" dirty="0"/>
          </a:p>
        </p:txBody>
      </p:sp>
      <p:pic>
        <p:nvPicPr>
          <p:cNvPr id="5" name="Content Placeholder 4" descr="h9991513_00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919" b="-359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1145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micrograph of the chromosomes in a cell.</a:t>
            </a:r>
          </a:p>
          <a:p>
            <a:r>
              <a:rPr lang="en-US" dirty="0" smtClean="0"/>
              <a:t>Can be used to screen for Down syndrome in a fetus.  </a:t>
            </a:r>
          </a:p>
          <a:p>
            <a:r>
              <a:rPr lang="en-US" dirty="0" smtClean="0"/>
              <a:t>Can you spot the abnormality in the karyotype?</a:t>
            </a:r>
            <a:endParaRPr lang="en-US" dirty="0"/>
          </a:p>
        </p:txBody>
      </p:sp>
      <p:pic>
        <p:nvPicPr>
          <p:cNvPr id="5" name="Content Placeholder 4" descr="f13-02c_testing_for_chr_c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8"/>
          <a:stretch/>
        </p:blipFill>
        <p:spPr>
          <a:xfrm>
            <a:off x="4648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791306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Phenylketonuria (PKU)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Causes problems with an enzyme that breaks down the amino acid  phenylalanine.</a:t>
            </a:r>
          </a:p>
          <a:p>
            <a:r>
              <a:rPr lang="en-US" dirty="0" smtClean="0"/>
              <a:t>It can lead to brain damage.</a:t>
            </a:r>
          </a:p>
          <a:p>
            <a:r>
              <a:rPr lang="en-US" dirty="0" smtClean="0"/>
              <a:t>It can be detected in a blood test &amp; can be managed with changes to diet.</a:t>
            </a:r>
          </a:p>
        </p:txBody>
      </p:sp>
      <p:pic>
        <p:nvPicPr>
          <p:cNvPr id="5" name="Content Placeholder 4" descr="Phenylketonuria_testing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205" b="-512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440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you get tested?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you test positive for Huntington’s disease, you </a:t>
            </a:r>
            <a:r>
              <a:rPr lang="en-US" u="sng" dirty="0" smtClean="0"/>
              <a:t>know</a:t>
            </a:r>
            <a:r>
              <a:rPr lang="en-US" dirty="0" smtClean="0"/>
              <a:t> you will develop it in your 40’s</a:t>
            </a:r>
            <a:r>
              <a:rPr lang="is-IS" dirty="0" smtClean="0"/>
              <a:t>…what would you do with that knowledge?</a:t>
            </a:r>
          </a:p>
          <a:p>
            <a:r>
              <a:rPr lang="is-IS" dirty="0" smtClean="0"/>
              <a:t>You can get tested for </a:t>
            </a:r>
            <a:r>
              <a:rPr lang="is-IS" dirty="0" smtClean="0"/>
              <a:t>cystic </a:t>
            </a:r>
            <a:r>
              <a:rPr lang="is-IS" dirty="0" smtClean="0"/>
              <a:t>fibrosis, spina bifida</a:t>
            </a:r>
            <a:r>
              <a:rPr lang="is-IS" dirty="0"/>
              <a:t>, some forms of breast cancer, </a:t>
            </a:r>
            <a:r>
              <a:rPr lang="is-IS" dirty="0" smtClean="0"/>
              <a:t>etc</a:t>
            </a:r>
            <a:r>
              <a:rPr lang="is-IS" dirty="0" smtClean="0"/>
              <a:t>.</a:t>
            </a:r>
            <a:endParaRPr lang="en-US" dirty="0"/>
          </a:p>
        </p:txBody>
      </p:sp>
      <p:pic>
        <p:nvPicPr>
          <p:cNvPr id="5" name="Content Placeholder 4" descr="2736537300000578-3020965-image-a-2_142795036439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35" r="-95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904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Transgenic organisms</a:t>
            </a:r>
            <a:r>
              <a:rPr lang="en-US" dirty="0" smtClean="0"/>
              <a:t> have genes from other species inserted into them.</a:t>
            </a:r>
          </a:p>
          <a:p>
            <a:r>
              <a:rPr lang="en-US" dirty="0" smtClean="0"/>
              <a:t>For example, </a:t>
            </a:r>
            <a:r>
              <a:rPr lang="en-US" i="1" dirty="0" smtClean="0"/>
              <a:t>E. coli</a:t>
            </a:r>
            <a:r>
              <a:rPr lang="en-US" dirty="0" smtClean="0"/>
              <a:t> bacteria with human insulin genes.</a:t>
            </a:r>
            <a:endParaRPr lang="en-US" dirty="0"/>
          </a:p>
        </p:txBody>
      </p:sp>
      <p:pic>
        <p:nvPicPr>
          <p:cNvPr id="5" name="Content Placeholder 4" descr="Engineered-Bacteria-Can-Store-Memories-of-Chemical-Exposur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6" r="253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0684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Transgenic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plants are engineered to be resistant to pests, drought, or cold; to be more nutritious,, etc.</a:t>
            </a:r>
          </a:p>
          <a:p>
            <a:r>
              <a:rPr lang="en-US" dirty="0" smtClean="0"/>
              <a:t>Many animals are engineered to have a gene for growth hormone.</a:t>
            </a:r>
            <a:endParaRPr lang="en-US" dirty="0"/>
          </a:p>
        </p:txBody>
      </p:sp>
      <p:pic>
        <p:nvPicPr>
          <p:cNvPr id="5" name="Content Placeholder 4" descr="agr6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361" b="-29361"/>
          <a:stretch>
            <a:fillRect/>
          </a:stretch>
        </p:blipFill>
        <p:spPr>
          <a:xfrm>
            <a:off x="4202113" y="1417638"/>
            <a:ext cx="4484687" cy="5140325"/>
          </a:xfrm>
        </p:spPr>
      </p:pic>
    </p:spTree>
    <p:extLst>
      <p:ext uri="{BB962C8B-B14F-4D97-AF65-F5344CB8AC3E}">
        <p14:creationId xmlns:p14="http://schemas.microsoft.com/office/powerpoint/2010/main" val="47037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of creating identical genetic copies of a cell or organism.</a:t>
            </a:r>
          </a:p>
          <a:p>
            <a:r>
              <a:rPr lang="en-US" dirty="0" smtClean="0"/>
              <a:t>Cloning of plants through cuttings, cell culture, etc.</a:t>
            </a:r>
          </a:p>
          <a:p>
            <a:r>
              <a:rPr lang="en-US" dirty="0" smtClean="0"/>
              <a:t>“Dolly the sheep” cloned using nuclear transfer.</a:t>
            </a:r>
            <a:endParaRPr lang="en-US" dirty="0"/>
          </a:p>
        </p:txBody>
      </p:sp>
      <p:pic>
        <p:nvPicPr>
          <p:cNvPr id="5" name="Content Placeholder 4" descr="0011_1A_Molekularis_terapiak_en_book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965" b="-61965"/>
          <a:stretch>
            <a:fillRect/>
          </a:stretch>
        </p:blipFill>
        <p:spPr>
          <a:xfrm>
            <a:off x="4495800" y="1417638"/>
            <a:ext cx="4370388" cy="5116512"/>
          </a:xfrm>
        </p:spPr>
      </p:pic>
    </p:spTree>
    <p:extLst>
      <p:ext uri="{BB962C8B-B14F-4D97-AF65-F5344CB8AC3E}">
        <p14:creationId xmlns:p14="http://schemas.microsoft.com/office/powerpoint/2010/main" val="404645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582</Words>
  <Application>Microsoft Macintosh PowerPoint</Application>
  <PresentationFormat>On-screen Show (4:3)</PresentationFormat>
  <Paragraphs>57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Genes: Answers &amp; Questions</vt:lpstr>
      <vt:lpstr>Why is DNA important?</vt:lpstr>
      <vt:lpstr>Genetic Screening</vt:lpstr>
      <vt:lpstr>Karyotype</vt:lpstr>
      <vt:lpstr>Phenylketonuria (PKU)</vt:lpstr>
      <vt:lpstr>Should you get tested?</vt:lpstr>
      <vt:lpstr>Genetic Engineering</vt:lpstr>
      <vt:lpstr>Transgenic organisms</vt:lpstr>
      <vt:lpstr>Cloning</vt:lpstr>
      <vt:lpstr>Gene Therapy</vt:lpstr>
      <vt:lpstr>Stem Cells</vt:lpstr>
      <vt:lpstr>Stem Cells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Genes: Answers &amp; Questions</dc:title>
  <dc:creator>rubina khan</dc:creator>
  <cp:lastModifiedBy>rubina khan</cp:lastModifiedBy>
  <cp:revision>56</cp:revision>
  <dcterms:created xsi:type="dcterms:W3CDTF">2015-12-01T14:37:00Z</dcterms:created>
  <dcterms:modified xsi:type="dcterms:W3CDTF">2017-11-21T11:31:03Z</dcterms:modified>
</cp:coreProperties>
</file>